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18" r:id="rId3"/>
    <p:sldId id="316" r:id="rId4"/>
    <p:sldId id="498" r:id="rId5"/>
    <p:sldId id="528" r:id="rId6"/>
    <p:sldId id="478" r:id="rId7"/>
    <p:sldId id="272" r:id="rId8"/>
    <p:sldId id="259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544" y="16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B1E03-3B0D-6244-A0D7-4203D280B460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3C043-DAB6-3A42-B328-5F72C8B66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slide illustrating the confusion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5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slide again, perhaps redundant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7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summary slide illustrating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6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just show the before/after for GRO-seq next to the pipeline. Say you did a bunch of things, and found only a handful of DC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B717-4D32-BD45-95E8-49F49B0F90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9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8CAC-666F-B4C6-9706-829BE3AF9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07642-9736-42ED-95C2-A53B2F201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BA4D-24F8-9622-E9E0-D546734A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7423F-CA76-DA9C-9C40-A7553FE6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73B9C-3E9A-F217-666D-91B74F28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79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D65F-C116-397D-FDA5-B14124B7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74934-3AD4-7BA2-EBEE-FAE4CF248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4AE7F-65FC-A906-4555-AD37B53B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FD889-082D-794B-58F0-02A677E0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4A0F8-988B-E0F7-DE57-F3398903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06573-EEBC-EFDE-0FD2-DB0447B03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1B307-1B49-02E9-F066-D0B5D6204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FFCA-64B0-D6D4-DBF9-512CCE5F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86B97-3286-DFB3-A3CF-6FFA58D8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D2DAA-9DD9-3E83-7FD5-4126FC98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1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C86F-A314-2C64-DB96-176BC271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F034-54FA-3650-413D-797585EB6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258DE-C449-F002-7CB9-CFFD4A12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7205-9A97-5A4F-1811-04CC313A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58469-B2C1-1866-C87D-D07FC294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6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18CF-BCE4-3646-08CF-59DB69AA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0487E-E1E5-1F4A-B92D-48F682351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E021-88C0-2981-BBF3-EC46C51E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BF50-5742-BE81-AE6D-62D39F7B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E880B-9629-65A8-B050-55A460E9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0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2EBD-6A8D-5315-B96F-219A9B7A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F301-2B98-797F-AE32-1FB44D927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9EB96-076A-0EA4-B5BB-D43DC59B4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2044A-FA38-872B-5977-99E95A4C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1E4F5-6CA6-BA84-4684-9C345AEA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DE8DD-6931-50C2-6386-B8202FD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B9C4-36D6-D329-368C-E8B4FAFE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3B141-2A34-945D-BFCC-F68BDD67B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B8A9E-CFCC-3BC7-25A9-9E2A1F0AF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AE7AC-B5B7-7FD2-2DCD-C430DD382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55546-4065-EA34-F6DE-2E0842432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0B71F-1104-0138-F0FF-65297514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2D34F-969F-92CB-18CE-B42D621B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6A0BD-7894-DBF4-4956-37BFBA32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5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C2CB-6724-8EE6-D7AC-B6476260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4DE9BD-5A43-42A4-413F-CF0E480C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27801-1D67-FED0-5A80-92D8C3E4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BAD6A-7955-EFCC-D0CA-A6D07255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4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8EAF9-7331-34E8-33FC-CB63FCEE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DCA3B-4650-5552-D826-40F6DF3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2B75F-5FD7-D7BC-23C9-20127F0E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ABCC-2586-9931-764B-02CB4C73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C86E-C1BA-65C6-A0F8-411A79947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68401-8FBA-D66A-6137-7B0ABE3E3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98738-077A-F5E4-CF76-D4CFFEDA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71D7C-1DA1-ADA7-C458-989BFD9A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8F49F-3F47-2CBA-6289-40DAC036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C09B-4C29-E4F9-E863-3642DE77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8203F-0218-C0A7-C79D-3C0109D1D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F6C38-F140-C400-1FDB-08359BC3D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DA1E4-48CF-645C-F159-06E667A7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BD1A7-5931-D9D6-DB09-56A70E46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0E989-66D4-0A03-A5F5-42D784E3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0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762B9-3879-6E1B-F53F-ABB6FDCBB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578B0-A621-B336-C65E-70337B2AE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DB9D-A811-8348-243A-B92039EB0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976A7-F187-DD4A-B368-4F965EC0FFDD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7C7E6-6C2A-85B6-FD2B-1C56E536C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DFF22-5AE4-7500-8163-81C4BCD29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18CBE-AE18-FC4D-9CC7-24071C3C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9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A46E-8740-DC4C-D94C-107C6C3FB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Normalization of T21 Samples in DESeq2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57D26-97E4-E302-FAC8-1646FF0E8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Samuel Hunter</a:t>
            </a:r>
          </a:p>
        </p:txBody>
      </p:sp>
    </p:spTree>
    <p:extLst>
      <p:ext uri="{BB962C8B-B14F-4D97-AF65-F5344CB8AC3E}">
        <p14:creationId xmlns:p14="http://schemas.microsoft.com/office/powerpoint/2010/main" val="334184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23D006-1A5F-C110-73A6-D52415F3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416" y="1132069"/>
            <a:ext cx="3610242" cy="5515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2870AB-6135-3716-3623-644E94318650}"/>
              </a:ext>
            </a:extLst>
          </p:cNvPr>
          <p:cNvSpPr txBox="1"/>
          <p:nvPr/>
        </p:nvSpPr>
        <p:spPr>
          <a:xfrm>
            <a:off x="1155032" y="6509075"/>
            <a:ext cx="4131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socratic.org</a:t>
            </a:r>
            <a:r>
              <a:rPr lang="en-US" sz="1200" dirty="0"/>
              <a:t>/biology/genetics-inheritance/x-inactivation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546140-2E54-B839-5430-93D7AB5505E0}"/>
              </a:ext>
            </a:extLst>
          </p:cNvPr>
          <p:cNvGrpSpPr/>
          <p:nvPr/>
        </p:nvGrpSpPr>
        <p:grpSpPr>
          <a:xfrm>
            <a:off x="1391338" y="1171250"/>
            <a:ext cx="5671335" cy="4445000"/>
            <a:chOff x="0" y="276999"/>
            <a:chExt cx="5671335" cy="4445000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BD6A8EE4-CFCC-CFBA-3C86-9D45067C2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292"/>
            <a:stretch/>
          </p:blipFill>
          <p:spPr bwMode="auto">
            <a:xfrm>
              <a:off x="0" y="276999"/>
              <a:ext cx="5558319" cy="444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98F72A-43E2-737E-9AAC-D7FD5CC4AD9D}"/>
                </a:ext>
              </a:extLst>
            </p:cNvPr>
            <p:cNvSpPr/>
            <p:nvPr/>
          </p:nvSpPr>
          <p:spPr>
            <a:xfrm>
              <a:off x="5383658" y="3410617"/>
              <a:ext cx="287677" cy="503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51A66C7-B81C-C1C8-D725-50407C17ABC8}"/>
              </a:ext>
            </a:extLst>
          </p:cNvPr>
          <p:cNvSpPr/>
          <p:nvPr/>
        </p:nvSpPr>
        <p:spPr>
          <a:xfrm>
            <a:off x="9495023" y="2164105"/>
            <a:ext cx="390418" cy="390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5441F-0BBC-CE30-2423-6B709D5D3D3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918834" y="2359314"/>
            <a:ext cx="2576189" cy="6131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CABF317-97C2-6F51-7AE7-071AC51014E5}"/>
              </a:ext>
            </a:extLst>
          </p:cNvPr>
          <p:cNvSpPr/>
          <p:nvPr/>
        </p:nvSpPr>
        <p:spPr>
          <a:xfrm>
            <a:off x="9477593" y="4361376"/>
            <a:ext cx="390418" cy="390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B2B58C-54E2-002B-1033-EEF215D7FBB2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flipH="1">
            <a:off x="6774996" y="4556585"/>
            <a:ext cx="270259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6CF283-36C0-38D6-0F6C-66A1DD2BDF2E}"/>
              </a:ext>
            </a:extLst>
          </p:cNvPr>
          <p:cNvSpPr txBox="1"/>
          <p:nvPr/>
        </p:nvSpPr>
        <p:spPr>
          <a:xfrm>
            <a:off x="496788" y="132185"/>
            <a:ext cx="1137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Canonical dosage compensation: X inactivation in female mammals</a:t>
            </a:r>
          </a:p>
        </p:txBody>
      </p:sp>
    </p:spTree>
    <p:extLst>
      <p:ext uri="{BB962C8B-B14F-4D97-AF65-F5344CB8AC3E}">
        <p14:creationId xmlns:p14="http://schemas.microsoft.com/office/powerpoint/2010/main" val="28359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B01C895C-B6CC-96B3-7206-AE6618ED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7" y="1411844"/>
            <a:ext cx="11801246" cy="46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DADA52-DCD9-A2FA-B557-A54424F9AF33}"/>
              </a:ext>
            </a:extLst>
          </p:cNvPr>
          <p:cNvSpPr txBox="1"/>
          <p:nvPr/>
        </p:nvSpPr>
        <p:spPr>
          <a:xfrm>
            <a:off x="10564653" y="6365110"/>
            <a:ext cx="151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Wang 2011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00370-D435-5700-8A78-97A93E96E89F}"/>
              </a:ext>
            </a:extLst>
          </p:cNvPr>
          <p:cNvSpPr txBox="1"/>
          <p:nvPr/>
        </p:nvSpPr>
        <p:spPr>
          <a:xfrm>
            <a:off x="276006" y="308224"/>
            <a:ext cx="1145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“Dosage compensation” in Down syndrome? Are there any genes which exhibit compensation?</a:t>
            </a:r>
          </a:p>
        </p:txBody>
      </p:sp>
    </p:spTree>
    <p:extLst>
      <p:ext uri="{BB962C8B-B14F-4D97-AF65-F5344CB8AC3E}">
        <p14:creationId xmlns:p14="http://schemas.microsoft.com/office/powerpoint/2010/main" val="30010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AEDC461-422A-FC10-5A1F-46363EAE8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92" y="1575911"/>
            <a:ext cx="6844851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36C5C9-5AEC-879F-31DE-DBDFDCECD853}"/>
              </a:ext>
            </a:extLst>
          </p:cNvPr>
          <p:cNvSpPr txBox="1"/>
          <p:nvPr/>
        </p:nvSpPr>
        <p:spPr>
          <a:xfrm>
            <a:off x="69103" y="6440860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Yahya-Grayson et al, 2007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C204-DC2B-38E6-979C-93278C6B626F}"/>
              </a:ext>
            </a:extLst>
          </p:cNvPr>
          <p:cNvSpPr txBox="1"/>
          <p:nvPr/>
        </p:nvSpPr>
        <p:spPr>
          <a:xfrm>
            <a:off x="298148" y="232474"/>
            <a:ext cx="11646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is some conflict in the literature about whether dosage compensation occurs in trisomy 21</a:t>
            </a:r>
          </a:p>
        </p:txBody>
      </p:sp>
    </p:spTree>
    <p:extLst>
      <p:ext uri="{BB962C8B-B14F-4D97-AF65-F5344CB8AC3E}">
        <p14:creationId xmlns:p14="http://schemas.microsoft.com/office/powerpoint/2010/main" val="428486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27F6-6011-45C9-8AB0-E2A87D48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42397"/>
            <a:ext cx="11282082" cy="1325563"/>
          </a:xfrm>
        </p:spPr>
        <p:txBody>
          <a:bodyPr>
            <a:noAutofit/>
          </a:bodyPr>
          <a:lstStyle/>
          <a:p>
            <a:r>
              <a:rPr lang="en-US" sz="3200" dirty="0"/>
              <a:t>If any compensation were occurring, then the distribution of fold changes on chr21 should shift accordingly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313DCE-B5B7-4651-1B17-307FE74EE3A0}"/>
              </a:ext>
            </a:extLst>
          </p:cNvPr>
          <p:cNvCxnSpPr/>
          <p:nvPr/>
        </p:nvCxnSpPr>
        <p:spPr>
          <a:xfrm>
            <a:off x="2259106" y="4867833"/>
            <a:ext cx="6858000" cy="0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BCBE8D-FFE7-8F57-7215-6FE3ED0E89A7}"/>
              </a:ext>
            </a:extLst>
          </p:cNvPr>
          <p:cNvCxnSpPr/>
          <p:nvPr/>
        </p:nvCxnSpPr>
        <p:spPr>
          <a:xfrm>
            <a:off x="2259106" y="3541057"/>
            <a:ext cx="6858000" cy="0"/>
          </a:xfrm>
          <a:prstGeom prst="line">
            <a:avLst/>
          </a:prstGeom>
          <a:ln w="317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6A4ED2A-017F-3847-73FB-9B563089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741" y="3088339"/>
            <a:ext cx="1745050" cy="3293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2BFD8-816E-84C4-F144-C3982006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59" y="1771370"/>
            <a:ext cx="1745050" cy="3293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22066-8810-FE3E-51A4-0C9BAFD6D569}"/>
              </a:ext>
            </a:extLst>
          </p:cNvPr>
          <p:cNvSpPr txBox="1"/>
          <p:nvPr/>
        </p:nvSpPr>
        <p:spPr>
          <a:xfrm>
            <a:off x="1282385" y="320384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1.5x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6DB7F-ED1E-54F7-9B71-B254E20CF01A}"/>
              </a:ext>
            </a:extLst>
          </p:cNvPr>
          <p:cNvSpPr txBox="1"/>
          <p:nvPr/>
        </p:nvSpPr>
        <p:spPr>
          <a:xfrm>
            <a:off x="1282385" y="4561998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1.0x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4B47A-DA5D-738A-978A-31B17AF079D1}"/>
              </a:ext>
            </a:extLst>
          </p:cNvPr>
          <p:cNvSpPr txBox="1"/>
          <p:nvPr/>
        </p:nvSpPr>
        <p:spPr>
          <a:xfrm>
            <a:off x="2996369" y="6373246"/>
            <a:ext cx="309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Non-chromosome 21 Genes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141C6-0EBA-0AFB-3C96-04CE39BFCC4C}"/>
              </a:ext>
            </a:extLst>
          </p:cNvPr>
          <p:cNvSpPr txBox="1"/>
          <p:nvPr/>
        </p:nvSpPr>
        <p:spPr>
          <a:xfrm>
            <a:off x="6286504" y="6373246"/>
            <a:ext cx="2613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Chromosome 21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2E64D-8AC7-8E8E-7929-46152FBE4681}"/>
              </a:ext>
            </a:extLst>
          </p:cNvPr>
          <p:cNvSpPr txBox="1"/>
          <p:nvPr/>
        </p:nvSpPr>
        <p:spPr>
          <a:xfrm>
            <a:off x="9507069" y="3266912"/>
            <a:ext cx="1994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Dosage</a:t>
            </a:r>
          </a:p>
          <a:p>
            <a:r>
              <a:rPr lang="en-US" sz="2400" dirty="0"/>
              <a:t>Compensation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7DF411-DC55-5C4F-BF01-D6705CEBA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870" y="2141731"/>
            <a:ext cx="1868812" cy="32937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032FB-BEA3-322E-1D62-D9620C42EEFD}"/>
              </a:ext>
            </a:extLst>
          </p:cNvPr>
          <p:cNvSpPr txBox="1"/>
          <p:nvPr/>
        </p:nvSpPr>
        <p:spPr>
          <a:xfrm>
            <a:off x="9507069" y="3223120"/>
            <a:ext cx="2350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Chr21</a:t>
            </a:r>
          </a:p>
          <a:p>
            <a:r>
              <a:rPr lang="en-US" sz="2400" dirty="0"/>
              <a:t>are compensated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F8DD7-E529-72D3-7E87-ED4A050B5D99}"/>
              </a:ext>
            </a:extLst>
          </p:cNvPr>
          <p:cNvSpPr txBox="1"/>
          <p:nvPr/>
        </p:nvSpPr>
        <p:spPr>
          <a:xfrm rot="16200000">
            <a:off x="-331727" y="3885271"/>
            <a:ext cx="2232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Fold Change</a:t>
            </a:r>
          </a:p>
        </p:txBody>
      </p:sp>
    </p:spTree>
    <p:extLst>
      <p:ext uri="{BB962C8B-B14F-4D97-AF65-F5344CB8AC3E}">
        <p14:creationId xmlns:p14="http://schemas.microsoft.com/office/powerpoint/2010/main" val="5254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5CB165-12AB-9420-24AB-D93CC5F52EAC}"/>
              </a:ext>
            </a:extLst>
          </p:cNvPr>
          <p:cNvSpPr/>
          <p:nvPr/>
        </p:nvSpPr>
        <p:spPr>
          <a:xfrm>
            <a:off x="1174193" y="1180618"/>
            <a:ext cx="1140744" cy="798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5EAA-5A14-F194-80D2-3DCF20D46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30"/>
          <a:stretch/>
        </p:blipFill>
        <p:spPr>
          <a:xfrm>
            <a:off x="5743254" y="253623"/>
            <a:ext cx="6338543" cy="6305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F98E2-5D5E-3982-2FE2-8293F964F434}"/>
              </a:ext>
            </a:extLst>
          </p:cNvPr>
          <p:cNvSpPr txBox="1"/>
          <p:nvPr/>
        </p:nvSpPr>
        <p:spPr>
          <a:xfrm>
            <a:off x="226032" y="1728162"/>
            <a:ext cx="57535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Naïve analysis: fold change are slightly below expectation. Some chr21 genes fall below a LFC of 0!</a:t>
            </a:r>
          </a:p>
        </p:txBody>
      </p:sp>
    </p:spTree>
    <p:extLst>
      <p:ext uri="{BB962C8B-B14F-4D97-AF65-F5344CB8AC3E}">
        <p14:creationId xmlns:p14="http://schemas.microsoft.com/office/powerpoint/2010/main" val="140140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BBB9-F710-93C2-4350-C9B45706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B011-A9EE-CB9C-9757-7888A781F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48FB-E6AE-F37F-6192-A40803D3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2" y="-165817"/>
            <a:ext cx="10515600" cy="1325563"/>
          </a:xfrm>
        </p:spPr>
        <p:txBody>
          <a:bodyPr/>
          <a:lstStyle/>
          <a:p>
            <a:r>
              <a:rPr lang="en-US" dirty="0"/>
              <a:t>Reframing the Hypothesis: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EF13-2C69-0CCE-BF83-851698498C08}"/>
              </a:ext>
            </a:extLst>
          </p:cNvPr>
          <p:cNvSpPr txBox="1"/>
          <p:nvPr/>
        </p:nvSpPr>
        <p:spPr>
          <a:xfrm>
            <a:off x="7931620" y="1577039"/>
            <a:ext cx="4631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H0: abs(LFC) &gt;= log2(1.5)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HA: abs(LFC) &lt; log2(1.5)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29252-0120-8203-3E50-1C2DB3F4E4B7}"/>
              </a:ext>
            </a:extLst>
          </p:cNvPr>
          <p:cNvSpPr txBox="1"/>
          <p:nvPr/>
        </p:nvSpPr>
        <p:spPr>
          <a:xfrm>
            <a:off x="395752" y="2236177"/>
            <a:ext cx="311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genes are those which are different than D21 expression levels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DAC5E-5532-414E-EA06-B3F9FBF5D7D1}"/>
              </a:ext>
            </a:extLst>
          </p:cNvPr>
          <p:cNvSpPr txBox="1"/>
          <p:nvPr/>
        </p:nvSpPr>
        <p:spPr>
          <a:xfrm>
            <a:off x="8332838" y="2480913"/>
            <a:ext cx="373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genes are those which are expressed below expectation (1.5)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5AD48-48B4-8410-B580-FA13007FC581}"/>
              </a:ext>
            </a:extLst>
          </p:cNvPr>
          <p:cNvSpPr txBox="1"/>
          <p:nvPr/>
        </p:nvSpPr>
        <p:spPr>
          <a:xfrm>
            <a:off x="700352" y="1306126"/>
            <a:ext cx="25555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H0: FC 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HA: FC =/=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835D0-827C-A7E2-1A1F-29E6BE1C8974}"/>
              </a:ext>
            </a:extLst>
          </p:cNvPr>
          <p:cNvSpPr txBox="1"/>
          <p:nvPr/>
        </p:nvSpPr>
        <p:spPr>
          <a:xfrm>
            <a:off x="3979415" y="2506567"/>
            <a:ext cx="405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genes are those whose average expression per copy is different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F8AB9-C4C9-313C-8617-8E3A0B5963AF}"/>
              </a:ext>
            </a:extLst>
          </p:cNvPr>
          <p:cNvSpPr txBox="1"/>
          <p:nvPr/>
        </p:nvSpPr>
        <p:spPr>
          <a:xfrm>
            <a:off x="4466107" y="1620759"/>
            <a:ext cx="25555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H0: FC 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HA: FC =/=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59CD-8F21-6EE0-23B3-B9098CC2AD9A}"/>
              </a:ext>
            </a:extLst>
          </p:cNvPr>
          <p:cNvSpPr txBox="1"/>
          <p:nvPr/>
        </p:nvSpPr>
        <p:spPr>
          <a:xfrm>
            <a:off x="4155874" y="1095468"/>
            <a:ext cx="3456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Divide Reads By Ploidy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C2F95-3BC2-A99F-3E6C-AE179C552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/>
          <a:stretch/>
        </p:blipFill>
        <p:spPr>
          <a:xfrm>
            <a:off x="259579" y="3474143"/>
            <a:ext cx="3485927" cy="32068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8596C8-6AAD-DBFA-6CB2-918F6A744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2"/>
          <a:stretch/>
        </p:blipFill>
        <p:spPr>
          <a:xfrm>
            <a:off x="4080857" y="3458768"/>
            <a:ext cx="3531937" cy="31516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9CA283-6421-9CE1-67A9-A350007E5A80}"/>
              </a:ext>
            </a:extLst>
          </p:cNvPr>
          <p:cNvSpPr/>
          <p:nvPr/>
        </p:nvSpPr>
        <p:spPr>
          <a:xfrm>
            <a:off x="4377618" y="3576753"/>
            <a:ext cx="312369" cy="461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3DBC4C-8946-79C5-C3E7-E76B354EE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893" y="3388100"/>
            <a:ext cx="3531937" cy="342098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643E28-18CE-1152-26A6-BB67AA4B53F5}"/>
              </a:ext>
            </a:extLst>
          </p:cNvPr>
          <p:cNvCxnSpPr/>
          <p:nvPr/>
        </p:nvCxnSpPr>
        <p:spPr>
          <a:xfrm>
            <a:off x="3907738" y="1080720"/>
            <a:ext cx="0" cy="57136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2BD75-2174-E598-82EF-F217F97EB214}"/>
              </a:ext>
            </a:extLst>
          </p:cNvPr>
          <p:cNvCxnSpPr/>
          <p:nvPr/>
        </p:nvCxnSpPr>
        <p:spPr>
          <a:xfrm>
            <a:off x="7879969" y="1070890"/>
            <a:ext cx="0" cy="57136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1CB08D-F9E6-E4C8-09E8-37EA2F07062D}"/>
              </a:ext>
            </a:extLst>
          </p:cNvPr>
          <p:cNvCxnSpPr>
            <a:cxnSpLocks/>
          </p:cNvCxnSpPr>
          <p:nvPr/>
        </p:nvCxnSpPr>
        <p:spPr>
          <a:xfrm>
            <a:off x="206474" y="1086006"/>
            <a:ext cx="117962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5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7329D4-1298-D178-07FA-EDBF4844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90" y="593694"/>
            <a:ext cx="8032616" cy="56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19125</TotalTime>
  <Words>254</Words>
  <Application>Microsoft Macintosh PowerPoint</Application>
  <PresentationFormat>Widescreen</PresentationFormat>
  <Paragraphs>39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Normalization of T21 Samples in DESeq2 </vt:lpstr>
      <vt:lpstr>PowerPoint Presentation</vt:lpstr>
      <vt:lpstr>PowerPoint Presentation</vt:lpstr>
      <vt:lpstr>PowerPoint Presentation</vt:lpstr>
      <vt:lpstr>If any compensation were occurring, then the distribution of fold changes on chr21 should shift accordingly</vt:lpstr>
      <vt:lpstr>PowerPoint Presentation</vt:lpstr>
      <vt:lpstr>Exercise</vt:lpstr>
      <vt:lpstr>Reframing the Hypothesis: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Normalization in DESeq2 in T21 Samples</dc:title>
  <dc:creator>Samuel Hunter</dc:creator>
  <cp:lastModifiedBy>Samuel Hunter</cp:lastModifiedBy>
  <cp:revision>4</cp:revision>
  <dcterms:created xsi:type="dcterms:W3CDTF">2022-07-07T22:36:54Z</dcterms:created>
  <dcterms:modified xsi:type="dcterms:W3CDTF">2023-07-21T05:09:51Z</dcterms:modified>
</cp:coreProperties>
</file>